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Great Vibes"/>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6" Type="http://schemas.openxmlformats.org/officeDocument/2006/relationships/font" Target="fonts/GreatVibe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3e7909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3e7909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73e7909c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73e7909c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73e7909c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73e7909c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73e7909c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73e7909c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3e7909c6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3e7909c6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gif"/><Relationship Id="rId5" Type="http://schemas.openxmlformats.org/officeDocument/2006/relationships/image" Target="../media/image3.jpg"/><Relationship Id="rId6"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000">
                <a:latin typeface="Great Vibes"/>
                <a:ea typeface="Great Vibes"/>
                <a:cs typeface="Great Vibes"/>
                <a:sym typeface="Great Vibes"/>
              </a:rPr>
              <a:t>airbnb</a:t>
            </a:r>
            <a:endParaRPr sz="6000">
              <a:latin typeface="Great Vibes"/>
              <a:ea typeface="Great Vibes"/>
              <a:cs typeface="Great Vibes"/>
              <a:sym typeface="Great Vibe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                                                         </a:t>
            </a:r>
            <a:r>
              <a:rPr lang="en" sz="2300"/>
              <a:t> </a:t>
            </a:r>
            <a:r>
              <a:rPr lang="en" sz="2300">
                <a:solidFill>
                  <a:srgbClr val="0000FF"/>
                </a:solidFill>
                <a:latin typeface="Great Vibes"/>
                <a:ea typeface="Great Vibes"/>
                <a:cs typeface="Great Vibes"/>
                <a:sym typeface="Great Vibes"/>
              </a:rPr>
              <a:t>By olivia</a:t>
            </a:r>
            <a:endParaRPr sz="2300">
              <a:solidFill>
                <a:srgbClr val="0000FF"/>
              </a:solidFill>
              <a:latin typeface="Great Vibes"/>
              <a:ea typeface="Great Vibes"/>
              <a:cs typeface="Great Vibes"/>
              <a:sym typeface="Great Vibes"/>
            </a:endParaRPr>
          </a:p>
        </p:txBody>
      </p:sp>
      <p:pic>
        <p:nvPicPr>
          <p:cNvPr descr="airbnb air bnb (Provided by Tenor)" id="56" name="Google Shape;56;p13"/>
          <p:cNvPicPr preferRelativeResize="0"/>
          <p:nvPr/>
        </p:nvPicPr>
        <p:blipFill>
          <a:blip r:embed="rId4">
            <a:alphaModFix/>
          </a:blip>
          <a:stretch>
            <a:fillRect/>
          </a:stretch>
        </p:blipFill>
        <p:spPr>
          <a:xfrm>
            <a:off x="90675" y="3255200"/>
            <a:ext cx="1825351" cy="1825351"/>
          </a:xfrm>
          <a:prstGeom prst="rect">
            <a:avLst/>
          </a:prstGeom>
          <a:noFill/>
          <a:ln>
            <a:noFill/>
          </a:ln>
        </p:spPr>
      </p:pic>
      <p:pic>
        <p:nvPicPr>
          <p:cNvPr descr="A mature man furnishing new house, a new home concept. (Provided by Getty Images)" id="57" name="Google Shape;57;p13"/>
          <p:cNvPicPr preferRelativeResize="0"/>
          <p:nvPr/>
        </p:nvPicPr>
        <p:blipFill>
          <a:blip r:embed="rId5">
            <a:alphaModFix/>
          </a:blip>
          <a:stretch>
            <a:fillRect/>
          </a:stretch>
        </p:blipFill>
        <p:spPr>
          <a:xfrm>
            <a:off x="5683200" y="308825"/>
            <a:ext cx="3149102" cy="3012176"/>
          </a:xfrm>
          <a:prstGeom prst="rect">
            <a:avLst/>
          </a:prstGeom>
          <a:noFill/>
          <a:ln>
            <a:noFill/>
          </a:ln>
        </p:spPr>
      </p:pic>
      <p:pic>
        <p:nvPicPr>
          <p:cNvPr descr="modern chalet interior. (Provided by Getty Images)" id="58" name="Google Shape;58;p13"/>
          <p:cNvPicPr preferRelativeResize="0"/>
          <p:nvPr/>
        </p:nvPicPr>
        <p:blipFill>
          <a:blip r:embed="rId6">
            <a:alphaModFix/>
          </a:blip>
          <a:stretch>
            <a:fillRect/>
          </a:stretch>
        </p:blipFill>
        <p:spPr>
          <a:xfrm>
            <a:off x="906775" y="221824"/>
            <a:ext cx="2770898" cy="288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Great Vibes"/>
                <a:ea typeface="Great Vibes"/>
                <a:cs typeface="Great Vibes"/>
                <a:sym typeface="Great Vibes"/>
              </a:rPr>
              <a:t>Founder of airbnb</a:t>
            </a:r>
            <a:endParaRPr sz="2820">
              <a:latin typeface="Great Vibes"/>
              <a:ea typeface="Great Vibes"/>
              <a:cs typeface="Great Vibes"/>
              <a:sym typeface="Great Vibes"/>
            </a:endParaRPr>
          </a:p>
        </p:txBody>
      </p:sp>
      <p:sp>
        <p:nvSpPr>
          <p:cNvPr id="64" name="Google Shape;64;p14"/>
          <p:cNvSpPr txBox="1"/>
          <p:nvPr>
            <p:ph idx="1" type="body"/>
          </p:nvPr>
        </p:nvSpPr>
        <p:spPr>
          <a:xfrm>
            <a:off x="376925" y="1652700"/>
            <a:ext cx="85206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1"/>
              </a:buClr>
              <a:buSzPts val="1100"/>
              <a:buFont typeface="Arial"/>
              <a:buNone/>
            </a:pPr>
            <a:r>
              <a:rPr lang="en" sz="1900">
                <a:solidFill>
                  <a:srgbClr val="0000FF"/>
                </a:solidFill>
                <a:highlight>
                  <a:srgbClr val="FFFFFF"/>
                </a:highlight>
                <a:latin typeface="Great Vibes"/>
                <a:ea typeface="Great Vibes"/>
                <a:cs typeface="Great Vibes"/>
                <a:sym typeface="Great Vibes"/>
              </a:rPr>
              <a:t>Airbnb was founded by Brian Chesky, Joe Gebbia, and Nathan Blecharczyk. </a:t>
            </a:r>
            <a:endParaRPr sz="1900">
              <a:solidFill>
                <a:srgbClr val="0000FF"/>
              </a:solidFill>
              <a:highlight>
                <a:srgbClr val="FFFFFF"/>
              </a:highlight>
              <a:latin typeface="Great Vibes"/>
              <a:ea typeface="Great Vibes"/>
              <a:cs typeface="Great Vibes"/>
              <a:sym typeface="Great Vibes"/>
            </a:endParaRPr>
          </a:p>
          <a:p>
            <a:pPr indent="0" lvl="0" marL="0" rtl="0" algn="l">
              <a:lnSpc>
                <a:spcPct val="130000"/>
              </a:lnSpc>
              <a:spcBef>
                <a:spcPts val="1200"/>
              </a:spcBef>
              <a:spcAft>
                <a:spcPts val="0"/>
              </a:spcAft>
              <a:buClr>
                <a:schemeClr val="dk1"/>
              </a:buClr>
              <a:buSzPts val="1100"/>
              <a:buFont typeface="Arial"/>
              <a:buNone/>
            </a:pPr>
            <a:r>
              <a:rPr lang="en" sz="1900">
                <a:solidFill>
                  <a:srgbClr val="0000FF"/>
                </a:solidFill>
                <a:highlight>
                  <a:srgbClr val="FFFFFF"/>
                </a:highlight>
                <a:latin typeface="Great Vibes"/>
                <a:ea typeface="Great Vibes"/>
                <a:cs typeface="Great Vibes"/>
                <a:sym typeface="Great Vibes"/>
              </a:rPr>
              <a:t>Their journey began when Brian and Joe, struggling to make rent, had the idea to rent out ai</a:t>
            </a:r>
            <a:r>
              <a:rPr lang="en" sz="1900">
                <a:solidFill>
                  <a:srgbClr val="0000FF"/>
                </a:solidFill>
                <a:highlight>
                  <a:srgbClr val="FFFFFF"/>
                </a:highlight>
                <a:latin typeface="Great Vibes"/>
                <a:ea typeface="Great Vibes"/>
                <a:cs typeface="Great Vibes"/>
                <a:sym typeface="Great Vibes"/>
              </a:rPr>
              <a:t>r</a:t>
            </a:r>
            <a:r>
              <a:rPr lang="en" sz="1900">
                <a:solidFill>
                  <a:srgbClr val="0000FF"/>
                </a:solidFill>
                <a:highlight>
                  <a:srgbClr val="FFFFFF"/>
                </a:highlight>
                <a:latin typeface="Great Vibes"/>
                <a:ea typeface="Great Vibes"/>
                <a:cs typeface="Great Vibes"/>
                <a:sym typeface="Great Vibes"/>
              </a:rPr>
              <a:t> mattresses in their San Francisco apartment to attendees of a design conference, which sparked the concept of "Air Bed and Breakfast". Later, Nathan Blecharczyk joined the team to help develop the website and build the business. The initial idea was to create a platform for booking unique and affordable accommodations globally. </a:t>
            </a:r>
            <a:endParaRPr sz="1900">
              <a:solidFill>
                <a:srgbClr val="0000FF"/>
              </a:solidFill>
              <a:highlight>
                <a:srgbClr val="FFFFFF"/>
              </a:highlight>
              <a:latin typeface="Great Vibes"/>
              <a:ea typeface="Great Vibes"/>
              <a:cs typeface="Great Vibes"/>
              <a:sym typeface="Great Vibes"/>
            </a:endParaRPr>
          </a:p>
          <a:p>
            <a:pPr indent="0" lvl="0" marL="0" rtl="0" algn="l">
              <a:lnSpc>
                <a:spcPct val="130000"/>
              </a:lnSpc>
              <a:spcBef>
                <a:spcPts val="1200"/>
              </a:spcBef>
              <a:spcAft>
                <a:spcPts val="0"/>
              </a:spcAft>
              <a:buClr>
                <a:schemeClr val="dk1"/>
              </a:buClr>
              <a:buSzPts val="1100"/>
              <a:buFont typeface="Arial"/>
              <a:buNone/>
            </a:pPr>
            <a:r>
              <a:rPr lang="en" sz="1900">
                <a:solidFill>
                  <a:srgbClr val="0000FF"/>
                </a:solidFill>
                <a:highlight>
                  <a:srgbClr val="FFFFFF"/>
                </a:highlight>
                <a:latin typeface="Great Vibes"/>
                <a:ea typeface="Great Vibes"/>
                <a:cs typeface="Great Vibes"/>
                <a:sym typeface="Great Vibes"/>
              </a:rPr>
              <a:t>Today, Airbnb has grown into a major player in the hospitality and tourism industry, allowing people to rent out various types of accommodations, from rooms and apartments to entire homes and unique spaces like castles or yachts.</a:t>
            </a:r>
            <a:r>
              <a:rPr lang="en" sz="1500">
                <a:solidFill>
                  <a:srgbClr val="0A0A0A"/>
                </a:solidFill>
                <a:highlight>
                  <a:srgbClr val="FFFFFF"/>
                </a:highlight>
                <a:latin typeface="Roboto"/>
                <a:ea typeface="Roboto"/>
                <a:cs typeface="Roboto"/>
                <a:sym typeface="Roboto"/>
              </a:rPr>
              <a:t> </a:t>
            </a:r>
            <a:endParaRPr sz="1500">
              <a:solidFill>
                <a:srgbClr val="0A0A0A"/>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95000"/>
              </a:lnSpc>
              <a:spcBef>
                <a:spcPts val="0"/>
              </a:spcBef>
              <a:spcAft>
                <a:spcPts val="1200"/>
              </a:spcAft>
              <a:buNone/>
            </a:pPr>
            <a:r>
              <a:t/>
            </a:r>
            <a:endParaRPr sz="2100"/>
          </a:p>
        </p:txBody>
      </p:sp>
      <p:pic>
        <p:nvPicPr>
          <p:cNvPr id="65" name="Google Shape;65;p14"/>
          <p:cNvPicPr preferRelativeResize="0"/>
          <p:nvPr/>
        </p:nvPicPr>
        <p:blipFill>
          <a:blip r:embed="rId4">
            <a:alphaModFix/>
          </a:blip>
          <a:stretch>
            <a:fillRect/>
          </a:stretch>
        </p:blipFill>
        <p:spPr>
          <a:xfrm>
            <a:off x="6662275" y="234025"/>
            <a:ext cx="2354624" cy="1705351"/>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70325" y="52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11">
                <a:latin typeface="Great Vibes"/>
                <a:ea typeface="Great Vibes"/>
                <a:cs typeface="Great Vibes"/>
                <a:sym typeface="Great Vibes"/>
              </a:rPr>
              <a:t>Why did </a:t>
            </a:r>
            <a:r>
              <a:rPr lang="en" sz="2300">
                <a:latin typeface="Great Vibes"/>
                <a:ea typeface="Great Vibes"/>
                <a:cs typeface="Great Vibes"/>
                <a:sym typeface="Great Vibes"/>
              </a:rPr>
              <a:t>Brian Chesky, Joe Gebbia, and Nathan Blecharczyk start the compan</a:t>
            </a:r>
            <a:r>
              <a:rPr lang="en" sz="2300">
                <a:solidFill>
                  <a:srgbClr val="0000FF"/>
                </a:solidFill>
                <a:latin typeface="Great Vibes"/>
                <a:ea typeface="Great Vibes"/>
                <a:cs typeface="Great Vibes"/>
                <a:sym typeface="Great Vibes"/>
              </a:rPr>
              <a:t>y</a:t>
            </a:r>
            <a:endParaRPr sz="2811">
              <a:latin typeface="Great Vibes"/>
              <a:ea typeface="Great Vibes"/>
              <a:cs typeface="Great Vibes"/>
              <a:sym typeface="Great Vibes"/>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835" lvl="0" marL="457200" rtl="0" algn="l">
              <a:lnSpc>
                <a:spcPct val="130000"/>
              </a:lnSpc>
              <a:spcBef>
                <a:spcPts val="1200"/>
              </a:spcBef>
              <a:spcAft>
                <a:spcPts val="0"/>
              </a:spcAft>
              <a:buClr>
                <a:srgbClr val="0000FF"/>
              </a:buClr>
              <a:buSzPts val="1610"/>
              <a:buFont typeface="Great Vibes"/>
              <a:buChar char="●"/>
            </a:pPr>
            <a:r>
              <a:rPr lang="en" sz="1610">
                <a:solidFill>
                  <a:srgbClr val="0000FF"/>
                </a:solidFill>
                <a:highlight>
                  <a:srgbClr val="FFFFFF"/>
                </a:highlight>
                <a:latin typeface="Great Vibes"/>
                <a:ea typeface="Great Vibes"/>
                <a:cs typeface="Great Vibes"/>
                <a:sym typeface="Great Vibes"/>
              </a:rPr>
              <a:t>A Design Conference in San Francisco and Sold-Out Hotels: The pair noticed that a design conference in San Francisco had caused all the local hotels to become completely booked, creating a demand for temporary housing.</a:t>
            </a:r>
            <a:endParaRPr sz="1610">
              <a:solidFill>
                <a:srgbClr val="0000FF"/>
              </a:solidFill>
              <a:highlight>
                <a:srgbClr val="FFFFFF"/>
              </a:highlight>
              <a:latin typeface="Great Vibes"/>
              <a:ea typeface="Great Vibes"/>
              <a:cs typeface="Great Vibes"/>
              <a:sym typeface="Great Vibes"/>
            </a:endParaRPr>
          </a:p>
          <a:p>
            <a:pPr indent="-330835" lvl="0" marL="457200" rtl="0" algn="l">
              <a:lnSpc>
                <a:spcPct val="130000"/>
              </a:lnSpc>
              <a:spcBef>
                <a:spcPts val="0"/>
              </a:spcBef>
              <a:spcAft>
                <a:spcPts val="0"/>
              </a:spcAft>
              <a:buClr>
                <a:srgbClr val="0000FF"/>
              </a:buClr>
              <a:buSzPts val="1610"/>
              <a:buFont typeface="Great Vibes"/>
              <a:buChar char="●"/>
            </a:pPr>
            <a:r>
              <a:rPr lang="en" sz="1610">
                <a:solidFill>
                  <a:srgbClr val="0000FF"/>
                </a:solidFill>
                <a:highlight>
                  <a:srgbClr val="FFFFFF"/>
                </a:highlight>
                <a:latin typeface="Great Vibes"/>
                <a:ea typeface="Great Vibes"/>
                <a:cs typeface="Great Vibes"/>
                <a:sym typeface="Great Vibes"/>
              </a:rPr>
              <a:t>Initial Success and Realization of Potential: They quickly found three guests who were willing to pay to stay on the air mattresses, which helped them cover their rent and also highlighted the potential of t</a:t>
            </a:r>
            <a:r>
              <a:rPr lang="en" sz="1610">
                <a:solidFill>
                  <a:srgbClr val="0000FF"/>
                </a:solidFill>
                <a:highlight>
                  <a:srgbClr val="FFFFFF"/>
                </a:highlight>
                <a:latin typeface="Great Vibes"/>
                <a:ea typeface="Great Vibes"/>
                <a:cs typeface="Great Vibes"/>
                <a:sym typeface="Great Vibes"/>
              </a:rPr>
              <a:t>heir idea.</a:t>
            </a:r>
            <a:endParaRPr sz="1610">
              <a:solidFill>
                <a:srgbClr val="0000FF"/>
              </a:solidFill>
              <a:highlight>
                <a:srgbClr val="FFFFFF"/>
              </a:highlight>
              <a:latin typeface="Great Vibes"/>
              <a:ea typeface="Great Vibes"/>
              <a:cs typeface="Great Vibes"/>
              <a:sym typeface="Great Vibes"/>
            </a:endParaRPr>
          </a:p>
          <a:p>
            <a:pPr indent="-330835" lvl="0" marL="457200" rtl="0" algn="l">
              <a:lnSpc>
                <a:spcPct val="130000"/>
              </a:lnSpc>
              <a:spcBef>
                <a:spcPts val="0"/>
              </a:spcBef>
              <a:spcAft>
                <a:spcPts val="0"/>
              </a:spcAft>
              <a:buClr>
                <a:srgbClr val="0000FF"/>
              </a:buClr>
              <a:buSzPts val="1610"/>
              <a:buFont typeface="Great Vibes"/>
              <a:buChar char="●"/>
            </a:pPr>
            <a:r>
              <a:rPr lang="en" sz="1610">
                <a:solidFill>
                  <a:srgbClr val="0000FF"/>
                </a:solidFill>
                <a:highlight>
                  <a:srgbClr val="FFFFFF"/>
                </a:highlight>
                <a:latin typeface="Great Vibes"/>
                <a:ea typeface="Great Vibes"/>
                <a:cs typeface="Great Vibes"/>
                <a:sym typeface="Great Vibes"/>
              </a:rPr>
              <a:t>Early Challenges and the "Cereal Boxes" Solution: Despite some initial difficulties in gaining traction and attracting investors, they famously raised funds by selling limited edition, election-themed cereal boxes (Obama O's and Cap'n McCains).</a:t>
            </a:r>
            <a:endParaRPr sz="1610">
              <a:solidFill>
                <a:srgbClr val="0000FF"/>
              </a:solidFill>
              <a:highlight>
                <a:srgbClr val="FFFFFF"/>
              </a:highlight>
              <a:latin typeface="Great Vibes"/>
              <a:ea typeface="Great Vibes"/>
              <a:cs typeface="Great Vibes"/>
              <a:sym typeface="Great Vibes"/>
            </a:endParaRPr>
          </a:p>
          <a:p>
            <a:pPr indent="0" lvl="0" marL="457200" rtl="0" algn="l">
              <a:lnSpc>
                <a:spcPct val="130000"/>
              </a:lnSpc>
              <a:spcBef>
                <a:spcPts val="2400"/>
              </a:spcBef>
              <a:spcAft>
                <a:spcPts val="0"/>
              </a:spcAft>
              <a:buSzPts val="1018"/>
              <a:buNone/>
            </a:pPr>
            <a:r>
              <a:t/>
            </a:r>
            <a:endParaRPr sz="1610">
              <a:solidFill>
                <a:srgbClr val="0000FF"/>
              </a:solidFill>
              <a:highlight>
                <a:srgbClr val="FFFFFF"/>
              </a:highlight>
              <a:latin typeface="Great Vibes"/>
              <a:ea typeface="Great Vibes"/>
              <a:cs typeface="Great Vibes"/>
              <a:sym typeface="Great Vibes"/>
            </a:endParaRPr>
          </a:p>
          <a:p>
            <a:pPr indent="0" lvl="0" marL="0" rtl="0" algn="l">
              <a:lnSpc>
                <a:spcPct val="95000"/>
              </a:lnSpc>
              <a:spcBef>
                <a:spcPts val="1200"/>
              </a:spcBef>
              <a:spcAft>
                <a:spcPts val="1200"/>
              </a:spcAft>
              <a:buSzPts val="1018"/>
              <a:buNone/>
            </a:pPr>
            <a:r>
              <a:t/>
            </a:r>
            <a:endParaRPr sz="2165">
              <a:solidFill>
                <a:srgbClr val="0000FF"/>
              </a:solidFill>
              <a:latin typeface="Great Vibes"/>
              <a:ea typeface="Great Vibes"/>
              <a:cs typeface="Great Vibes"/>
              <a:sym typeface="Great Vibes"/>
            </a:endParaRPr>
          </a:p>
        </p:txBody>
      </p:sp>
      <p:pic>
        <p:nvPicPr>
          <p:cNvPr descr="Media Play Icon line Art Design concept Illustration Vector Template (Provided by Getty Images)" id="72" name="Google Shape;72;p15"/>
          <p:cNvPicPr preferRelativeResize="0"/>
          <p:nvPr/>
        </p:nvPicPr>
        <p:blipFill>
          <a:blip r:embed="rId4">
            <a:alphaModFix/>
          </a:blip>
          <a:stretch>
            <a:fillRect/>
          </a:stretch>
        </p:blipFill>
        <p:spPr>
          <a:xfrm>
            <a:off x="923700" y="3147000"/>
            <a:ext cx="1840527" cy="1909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Great Vibes"/>
                <a:ea typeface="Great Vibes"/>
                <a:cs typeface="Great Vibes"/>
                <a:sym typeface="Great Vibes"/>
              </a:rPr>
              <a:t>what industry is airbnb in</a:t>
            </a:r>
            <a:endParaRPr sz="3500">
              <a:latin typeface="Great Vibes"/>
              <a:ea typeface="Great Vibes"/>
              <a:cs typeface="Great Vibes"/>
              <a:sym typeface="Great Vibes"/>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1200"/>
              </a:spcBef>
              <a:spcAft>
                <a:spcPts val="0"/>
              </a:spcAft>
              <a:buClr>
                <a:srgbClr val="0000FF"/>
              </a:buClr>
              <a:buSzPts val="1700"/>
              <a:buFont typeface="Great Vibes"/>
              <a:buChar char="●"/>
            </a:pPr>
            <a:r>
              <a:rPr lang="en" sz="1700">
                <a:solidFill>
                  <a:srgbClr val="0000FF"/>
                </a:solidFill>
                <a:highlight>
                  <a:srgbClr val="FFFFFF"/>
                </a:highlight>
                <a:latin typeface="Great Vibes"/>
                <a:ea typeface="Great Vibes"/>
                <a:cs typeface="Great Vibes"/>
                <a:sym typeface="Great Vibes"/>
              </a:rPr>
              <a:t>Hospitality/Travel Services: At its core, Airbnb facilitates lodging and accommodations for travelers, putting it squarely in the hospitality sector. They connect guests seeking places to stay with hosts offering diverse accommodations like apartments, houses, unique stays like treehouses and castles, and even boutique hotels.</a:t>
            </a:r>
            <a:endParaRPr sz="1700">
              <a:solidFill>
                <a:srgbClr val="0000FF"/>
              </a:solidFill>
              <a:highlight>
                <a:srgbClr val="FFFFFF"/>
              </a:highlight>
              <a:latin typeface="Great Vibes"/>
              <a:ea typeface="Great Vibes"/>
              <a:cs typeface="Great Vibes"/>
              <a:sym typeface="Great Vibes"/>
            </a:endParaRPr>
          </a:p>
          <a:p>
            <a:pPr indent="-336550" lvl="0" marL="457200" rtl="0" algn="l">
              <a:lnSpc>
                <a:spcPct val="150000"/>
              </a:lnSpc>
              <a:spcBef>
                <a:spcPts val="0"/>
              </a:spcBef>
              <a:spcAft>
                <a:spcPts val="0"/>
              </a:spcAft>
              <a:buClr>
                <a:srgbClr val="0000FF"/>
              </a:buClr>
              <a:buSzPts val="1700"/>
              <a:buFont typeface="Great Vibes"/>
              <a:buChar char="●"/>
            </a:pPr>
            <a:r>
              <a:rPr lang="en" sz="1700">
                <a:solidFill>
                  <a:srgbClr val="0000FF"/>
                </a:solidFill>
                <a:highlight>
                  <a:srgbClr val="FFFFFF"/>
                </a:highlight>
                <a:latin typeface="Great Vibes"/>
                <a:ea typeface="Great Vibes"/>
                <a:cs typeface="Great Vibes"/>
                <a:sym typeface="Great Vibes"/>
              </a:rPr>
              <a:t>Sharing Economy: Airbnb is a prime example of the sharing economy model. It enables individuals to share their underutilized assets (spare rooms, homes) with others through an online platform, fostering a peer-to-peer rental system.</a:t>
            </a:r>
            <a:endParaRPr sz="2300">
              <a:solidFill>
                <a:srgbClr val="0000FF"/>
              </a:solidFill>
              <a:latin typeface="Great Vibes"/>
              <a:ea typeface="Great Vibes"/>
              <a:cs typeface="Great Vibes"/>
              <a:sym typeface="Great Vibes"/>
            </a:endParaRPr>
          </a:p>
        </p:txBody>
      </p:sp>
      <p:pic>
        <p:nvPicPr>
          <p:cNvPr descr="White line Sushi icon isolated with long shadow. Traditional Japanese food. Red circle button. Vector Illustration (Provided by Getty Images)" id="79" name="Google Shape;79;p16"/>
          <p:cNvPicPr preferRelativeResize="0"/>
          <p:nvPr/>
        </p:nvPicPr>
        <p:blipFill rotWithShape="1">
          <a:blip r:embed="rId4">
            <a:alphaModFix/>
          </a:blip>
          <a:srcRect b="0" l="0" r="-3188" t="-3188"/>
          <a:stretch/>
        </p:blipFill>
        <p:spPr>
          <a:xfrm>
            <a:off x="2000250" y="3031125"/>
            <a:ext cx="2112374" cy="2112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Great Vibes"/>
                <a:ea typeface="Great Vibes"/>
                <a:cs typeface="Great Vibes"/>
                <a:sym typeface="Great Vibes"/>
              </a:rPr>
              <a:t>is airbnb publicly traded</a:t>
            </a:r>
            <a:endParaRPr sz="2820">
              <a:latin typeface="Great Vibes"/>
              <a:ea typeface="Great Vibes"/>
              <a:cs typeface="Great Vibes"/>
              <a:sym typeface="Great Vibes"/>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lang="en">
                <a:solidFill>
                  <a:srgbClr val="0000FF"/>
                </a:solidFill>
                <a:highlight>
                  <a:srgbClr val="FFFFFF"/>
                </a:highlight>
                <a:latin typeface="Great Vibes"/>
                <a:ea typeface="Great Vibes"/>
                <a:cs typeface="Great Vibes"/>
                <a:sym typeface="Great Vibes"/>
              </a:rPr>
              <a:t>Yes, Airbnb is publicly traded. It trades on the NASDAQ stock exchange under the ticker symbol ABNB. </a:t>
            </a:r>
            <a:endParaRPr>
              <a:solidFill>
                <a:srgbClr val="0000FF"/>
              </a:solidFill>
              <a:highlight>
                <a:srgbClr val="FFFFFF"/>
              </a:highlight>
              <a:latin typeface="Great Vibes"/>
              <a:ea typeface="Great Vibes"/>
              <a:cs typeface="Great Vibes"/>
              <a:sym typeface="Great Vibes"/>
            </a:endParaRPr>
          </a:p>
          <a:p>
            <a:pPr indent="0" lvl="0" marL="0" rtl="0" algn="l">
              <a:lnSpc>
                <a:spcPct val="150000"/>
              </a:lnSpc>
              <a:spcBef>
                <a:spcPts val="1200"/>
              </a:spcBef>
              <a:spcAft>
                <a:spcPts val="0"/>
              </a:spcAft>
              <a:buClr>
                <a:schemeClr val="dk1"/>
              </a:buClr>
              <a:buSzPts val="1100"/>
              <a:buFont typeface="Arial"/>
              <a:buNone/>
            </a:pPr>
            <a:r>
              <a:rPr lang="en">
                <a:solidFill>
                  <a:srgbClr val="0000FF"/>
                </a:solidFill>
                <a:highlight>
                  <a:srgbClr val="FFFFFF"/>
                </a:highlight>
                <a:latin typeface="Great Vibes"/>
                <a:ea typeface="Great Vibes"/>
                <a:cs typeface="Great Vibes"/>
                <a:sym typeface="Great Vibes"/>
              </a:rPr>
              <a:t>Airbnb went public on December 10, 2020. The company's initial public offering (IPO) was priced at $68 per share. On its first day of trading, the stock opened at $146 per share.</a:t>
            </a:r>
            <a:r>
              <a:rPr lang="en" sz="1200">
                <a:solidFill>
                  <a:srgbClr val="0A0A0A"/>
                </a:solidFill>
                <a:highlight>
                  <a:srgbClr val="FFFFFF"/>
                </a:highlight>
                <a:latin typeface="Roboto"/>
                <a:ea typeface="Roboto"/>
                <a:cs typeface="Roboto"/>
                <a:sym typeface="Roboto"/>
              </a:rPr>
              <a:t> </a:t>
            </a:r>
            <a:endParaRPr sz="1200">
              <a:solidFill>
                <a:srgbClr val="0A0A0A"/>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airbnb air bnb (Provided by Tenor)" id="86" name="Google Shape;86;p17"/>
          <p:cNvPicPr preferRelativeResize="0"/>
          <p:nvPr/>
        </p:nvPicPr>
        <p:blipFill>
          <a:blip r:embed="rId4">
            <a:alphaModFix/>
          </a:blip>
          <a:stretch>
            <a:fillRect/>
          </a:stretch>
        </p:blipFill>
        <p:spPr>
          <a:xfrm>
            <a:off x="4831825" y="2219850"/>
            <a:ext cx="2923650" cy="292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Clr>
                <a:schemeClr val="dk1"/>
              </a:buClr>
              <a:buSzPts val="1100"/>
              <a:buFont typeface="Arial"/>
              <a:buNone/>
            </a:pPr>
            <a:r>
              <a:rPr lang="en" sz="3000">
                <a:highlight>
                  <a:srgbClr val="FFFFFF"/>
                </a:highlight>
                <a:latin typeface="Great Vibes"/>
                <a:ea typeface="Great Vibes"/>
                <a:cs typeface="Great Vibes"/>
                <a:sym typeface="Great Vibes"/>
              </a:rPr>
              <a:t>Airbnb was producing revenue </a:t>
            </a:r>
            <a:endParaRPr sz="3000"/>
          </a:p>
        </p:txBody>
      </p:sp>
      <p:sp>
        <p:nvSpPr>
          <p:cNvPr id="92" name="Google Shape;92;p18"/>
          <p:cNvSpPr txBox="1"/>
          <p:nvPr>
            <p:ph idx="1" type="body"/>
          </p:nvPr>
        </p:nvSpPr>
        <p:spPr>
          <a:xfrm>
            <a:off x="311700" y="1072075"/>
            <a:ext cx="8520600" cy="35511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Clr>
                <a:schemeClr val="dk1"/>
              </a:buClr>
              <a:buSzPct val="61111"/>
              <a:buFont typeface="Arial"/>
              <a:buNone/>
            </a:pPr>
            <a:r>
              <a:t/>
            </a:r>
            <a:endParaRPr/>
          </a:p>
          <a:p>
            <a:pPr indent="0" lvl="0" marL="0" rtl="0" algn="l">
              <a:lnSpc>
                <a:spcPct val="150000"/>
              </a:lnSpc>
              <a:spcBef>
                <a:spcPts val="1200"/>
              </a:spcBef>
              <a:spcAft>
                <a:spcPts val="0"/>
              </a:spcAft>
              <a:buClr>
                <a:schemeClr val="dk1"/>
              </a:buClr>
              <a:buSzPct val="26274"/>
              <a:buFont typeface="Arial"/>
              <a:buNone/>
            </a:pPr>
            <a:r>
              <a:rPr lang="en" sz="4186">
                <a:solidFill>
                  <a:srgbClr val="0000FF"/>
                </a:solidFill>
                <a:highlight>
                  <a:srgbClr val="FFFFFF"/>
                </a:highlight>
                <a:latin typeface="Great Vibes"/>
                <a:ea typeface="Great Vibes"/>
                <a:cs typeface="Great Vibes"/>
                <a:sym typeface="Great Vibes"/>
              </a:rPr>
              <a:t>Yes, Airbnb was producing revenue in 2021. The company's total revenue for the year 2021 was reported as $5.99 billion. This represents a substantial increase compared to the previous year, with a reported growth of 77.37% over 2020 revenue. The strong</a:t>
            </a:r>
            <a:endParaRPr sz="4186">
              <a:solidFill>
                <a:srgbClr val="0000FF"/>
              </a:solidFill>
              <a:highlight>
                <a:srgbClr val="FFFFFF"/>
              </a:highlight>
              <a:latin typeface="Great Vibes"/>
              <a:ea typeface="Great Vibes"/>
              <a:cs typeface="Great Vibes"/>
              <a:sym typeface="Great Vibes"/>
            </a:endParaRPr>
          </a:p>
          <a:p>
            <a:pPr indent="0" lvl="0" marL="0" rtl="0" algn="l">
              <a:lnSpc>
                <a:spcPct val="150000"/>
              </a:lnSpc>
              <a:spcBef>
                <a:spcPts val="1200"/>
              </a:spcBef>
              <a:spcAft>
                <a:spcPts val="0"/>
              </a:spcAft>
              <a:buClr>
                <a:schemeClr val="dk1"/>
              </a:buClr>
              <a:buSzPct val="26274"/>
              <a:buFont typeface="Arial"/>
              <a:buNone/>
            </a:pPr>
            <a:r>
              <a:rPr lang="en" sz="4186">
                <a:solidFill>
                  <a:srgbClr val="0000FF"/>
                </a:solidFill>
                <a:highlight>
                  <a:srgbClr val="FFFFFF"/>
                </a:highlight>
                <a:latin typeface="Great Vibes"/>
                <a:ea typeface="Great Vibes"/>
                <a:cs typeface="Great Vibes"/>
                <a:sym typeface="Great Vibes"/>
              </a:rPr>
              <a:t>Despite the challenges posed by the ongoing COVID-19 pandemic, 2021 proved to be a remarkable year for Airbnb, showcasing the resilience of its business model.</a:t>
            </a:r>
            <a:endParaRPr sz="4186">
              <a:solidFill>
                <a:srgbClr val="0000FF"/>
              </a:solidFill>
              <a:highlight>
                <a:srgbClr val="FFFFFF"/>
              </a:highlight>
              <a:latin typeface="Great Vibes"/>
              <a:ea typeface="Great Vibes"/>
              <a:cs typeface="Great Vibes"/>
              <a:sym typeface="Great Vibes"/>
            </a:endParaRPr>
          </a:p>
          <a:p>
            <a:pPr indent="0" lvl="0" marL="0" rtl="0" algn="l">
              <a:spcBef>
                <a:spcPts val="1200"/>
              </a:spcBef>
              <a:spcAft>
                <a:spcPts val="1200"/>
              </a:spcAft>
              <a:buNone/>
            </a:pPr>
            <a:r>
              <a:t/>
            </a:r>
            <a:endParaRPr/>
          </a:p>
        </p:txBody>
      </p:sp>
      <p:pic>
        <p:nvPicPr>
          <p:cNvPr descr="Modern blue kitchen interior with furniture,kitchen interior with white wall. (Provided by Getty Images)" id="93" name="Google Shape;93;p18"/>
          <p:cNvPicPr preferRelativeResize="0"/>
          <p:nvPr/>
        </p:nvPicPr>
        <p:blipFill>
          <a:blip r:embed="rId4">
            <a:alphaModFix/>
          </a:blip>
          <a:stretch>
            <a:fillRect/>
          </a:stretch>
        </p:blipFill>
        <p:spPr>
          <a:xfrm>
            <a:off x="5895975" y="60350"/>
            <a:ext cx="2359726" cy="1328501"/>
          </a:xfrm>
          <a:prstGeom prst="rect">
            <a:avLst/>
          </a:prstGeom>
          <a:noFill/>
          <a:ln>
            <a:noFill/>
          </a:ln>
        </p:spPr>
      </p:pic>
      <p:pic>
        <p:nvPicPr>
          <p:cNvPr descr="Businessman, contract signing or accountant working on financial investments. using a calculator financial documents analyze the report Real estate and home loan insurance (Provided by Getty Images)" id="94" name="Google Shape;94;p18"/>
          <p:cNvPicPr preferRelativeResize="0"/>
          <p:nvPr/>
        </p:nvPicPr>
        <p:blipFill>
          <a:blip r:embed="rId5">
            <a:alphaModFix/>
          </a:blip>
          <a:stretch>
            <a:fillRect/>
          </a:stretch>
        </p:blipFill>
        <p:spPr>
          <a:xfrm>
            <a:off x="6763750" y="3748326"/>
            <a:ext cx="2209649" cy="1242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